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9" r:id="rId2"/>
    <p:sldId id="258" r:id="rId3"/>
    <p:sldId id="257" r:id="rId4"/>
    <p:sldId id="260" r:id="rId5"/>
    <p:sldId id="261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8EF4E6-73FA-40B0-9792-013820039931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6174F-3797-4402-9DC2-B269E9BA5D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7192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26174F-3797-4402-9DC2-B269E9BA5DD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653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531B0-4B9D-D683-609D-DBFC72F494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3603EB-3A23-7D90-4EE9-494551D8EF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DBB7C-8149-4FBB-8F20-09881A05E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968D2-164C-3F44-06A4-D05E5FB29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3E405-EED4-4A22-DEE8-9DA113BCB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9309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04315-B13E-47BA-6EA7-D2729C188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D9B1AB-7DDA-7776-BC3C-FBE7ABF014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79518-0010-708B-7873-37783D338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A60F1-94B5-D02B-5D18-6D213F71D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6B287-AE47-8A48-9407-45EF5DCDF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1839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549176-87AF-0AC5-7C2B-2176B155E3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6BE8AB-BE0E-AA05-5169-2441BE62A2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8692CF-83D1-426B-D11D-287585D80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732F6-EB7B-F38D-A3F4-694EF554C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3CAF2-0DFB-CB12-3D58-CEA2C1526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4289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03334-ADD7-A41E-130A-83BA00E31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1D6FD-5240-4517-331B-C3176CF44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BD102-87DC-4F27-E221-3166203AD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F02AD-ADCB-B402-2DD4-24410C892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A766C-214A-95C5-2A13-D7EA11762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5393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AB3A2-441A-AF46-4AE9-61E4EEA9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F5A135-DCDF-43AF-2978-976CE0815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6DCB3-2042-CBE6-C435-67B95E7EB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69821-ED04-21CD-2633-FC44146B5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88586-E3CD-956D-59A8-736712022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616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5CA87-D78D-9FBB-393B-ED3802F1F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CC63E-F23D-1D4E-F960-87816F958D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AF13C3-1984-DC14-F626-4E3BD146FD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4B504-A5EA-D042-C966-B0587F5C0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D2CBD9-711F-6BA2-BF85-44DDF15C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819ACA-EE92-D4A4-1924-B88F0E8D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8747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2B012-5D49-A2D7-F94C-5E9C6ACDE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9C91D5-EF88-9216-C6D3-796D0058D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92780F-266C-7F3D-E398-03BFFCE317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C1D976-CDCC-7787-C542-6D913ECCAA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B043E6-A12D-420E-0B19-2B5CA1812D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8D23AE-DD7B-7122-2DD3-A43FF575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A2AEB6-25A8-0487-8F2B-A7BC93BC5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66BEB5-542D-562A-A867-3AA450FD6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3683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6AD5E-D8C2-8E49-C012-32EBCEDB6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B48223-B454-13FD-76D3-C9802D97C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31B9F-DFB8-3C11-1A47-26EE2F097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934D9C-3213-1C29-9F35-1C334AD05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8358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BF3E12-85CE-8D68-24F9-7A9C936CB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1F6A2C-9341-FE22-DE19-AE84B6166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A59534-68B0-D281-173C-2239649F4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434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35C1F-1E6B-6F8C-B6F9-3EA620FA5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968FF-A214-096E-44D2-C5B9DB18D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4C50B1-C5C7-3B3C-6B59-3336E472EC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0BEA18-931F-F9A7-6DF4-5708B3D83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6091C8-3A24-38A9-567B-BF8290D2D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B803A4-C2E2-426A-F95F-7F841A9C3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03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64865-A4BA-E667-B288-71272B8D8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D01938-0B0E-BE60-2C50-3A1371505E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B3CF38-B7C8-0C07-4BF2-F0DCFFBCA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5C616-93B0-172F-32B2-74DEC637D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110BA-EC85-AC61-B841-B426C4862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47519B-46BD-7ACD-79E9-A8DEE593A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4795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F792E3-3861-A9C3-3A22-6DC592117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643BE-CA7C-AF52-6E12-5E41D8CA50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49CAC-A67A-4BF4-E167-AE79515E3A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AC5F85-6D9B-4ACD-A4E1-DE630D6B7D7F}" type="datetimeFigureOut">
              <a:rPr lang="en-IN" smtClean="0"/>
              <a:t>14-07-2025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CADAA-A382-7E75-4433-26746FA9DF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FBFA1-9E42-B965-E746-34693A1C9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89042F-779B-4B3E-810E-7FF8F17E19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2309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DF6DE-F42C-60C0-AB9A-C81416873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3F4BA78-21BF-52B9-4D25-26D8C55C1089}"/>
              </a:ext>
            </a:extLst>
          </p:cNvPr>
          <p:cNvSpPr/>
          <p:nvPr/>
        </p:nvSpPr>
        <p:spPr>
          <a:xfrm>
            <a:off x="0" y="3089789"/>
            <a:ext cx="12192000" cy="7606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AgentGuard</a:t>
            </a:r>
            <a:r>
              <a:rPr lang="en-US" sz="2800" dirty="0"/>
              <a:t>: </a:t>
            </a:r>
            <a:r>
              <a:rPr lang="en-US" dirty="0"/>
              <a:t>Your AI-Powered Copilot for Clinical Trial Matchmaking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2D6D14-FD0C-E898-535D-2A9E0601CDBA}"/>
              </a:ext>
            </a:extLst>
          </p:cNvPr>
          <p:cNvSpPr txBox="1"/>
          <p:nvPr/>
        </p:nvSpPr>
        <p:spPr>
          <a:xfrm>
            <a:off x="9530080" y="5039360"/>
            <a:ext cx="26619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Rishabh Agarwal</a:t>
            </a:r>
          </a:p>
          <a:p>
            <a:r>
              <a:rPr lang="en-US" dirty="0"/>
              <a:t>Aditya Balakrishnan</a:t>
            </a:r>
          </a:p>
          <a:p>
            <a:r>
              <a:rPr lang="en-US" dirty="0"/>
              <a:t>Ritesh Kumar</a:t>
            </a:r>
            <a:endParaRPr lang="en-IN" dirty="0"/>
          </a:p>
        </p:txBody>
      </p:sp>
      <p:pic>
        <p:nvPicPr>
          <p:cNvPr id="5122" name="Picture 2" descr="LeadWithAIAgents Hackathon 2025">
            <a:extLst>
              <a:ext uri="{FF2B5EF4-FFF2-40B4-BE49-F238E27FC236}">
                <a16:creationId xmlns:a16="http://schemas.microsoft.com/office/drawing/2014/main" id="{A0BA3868-4D63-02A1-526D-1031A22BF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8149" y="321426"/>
            <a:ext cx="4670829" cy="2627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2309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3278D-B1AC-7857-8C04-137DEC7767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F439BF-FDB8-821B-845C-33A4E12023A1}"/>
              </a:ext>
            </a:extLst>
          </p:cNvPr>
          <p:cNvSpPr/>
          <p:nvPr/>
        </p:nvSpPr>
        <p:spPr>
          <a:xfrm>
            <a:off x="0" y="22983"/>
            <a:ext cx="12192000" cy="7999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Introducing </a:t>
            </a:r>
            <a:r>
              <a:rPr lang="en-US" sz="2800" dirty="0" err="1"/>
              <a:t>AgentGuard</a:t>
            </a:r>
            <a:r>
              <a:rPr lang="en-US" sz="2800" dirty="0"/>
              <a:t>: </a:t>
            </a:r>
            <a:r>
              <a:rPr lang="en-US" dirty="0"/>
              <a:t>Your AI-Powered Copilot for Clinical Trial Matchmaking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01D475-2C86-4690-217A-EC0EB1A2404D}"/>
              </a:ext>
            </a:extLst>
          </p:cNvPr>
          <p:cNvSpPr txBox="1"/>
          <p:nvPr/>
        </p:nvSpPr>
        <p:spPr>
          <a:xfrm>
            <a:off x="287020" y="1095216"/>
            <a:ext cx="114579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1600" i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AgentGuard</a:t>
            </a:r>
            <a:r>
              <a:rPr lang="en-US" sz="16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a </a:t>
            </a:r>
            <a:r>
              <a:rPr lang="en-US" sz="16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multi-agent GenAI system</a:t>
            </a:r>
            <a:r>
              <a:rPr lang="en-US" sz="16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designed to tackle one of healthcare’s most complex challenges — </a:t>
            </a:r>
            <a:r>
              <a:rPr lang="en-US" sz="16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matching patients to clinical trials using unstructured data</a:t>
            </a:r>
            <a:r>
              <a:rPr lang="en-US" sz="16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simple natural language prompts.</a:t>
            </a:r>
          </a:p>
          <a:p>
            <a:pPr>
              <a:buNone/>
            </a:pP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Our Hackathon Objectives: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291FBB-CF50-5255-E55C-0F3AF1D006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0390" y="3552271"/>
            <a:ext cx="6769904" cy="58739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 defTabSz="137546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67" dirty="0">
              <a:solidFill>
                <a:schemeClr val="tx1"/>
              </a:solidFill>
              <a:latin typeface="+mn-lt"/>
              <a:ea typeface="Frutiger LT Pro 55 Roman" charset="0"/>
              <a:cs typeface="Frutiger LT Pro 55 Roman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1EA15EC-A019-3C9C-AA4F-F9C059A6DE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0010" y="3552272"/>
            <a:ext cx="620380" cy="58739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 defTabSz="137546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srgbClr val="FFFFFF"/>
                </a:solidFill>
                <a:latin typeface="+mj-lt"/>
                <a:ea typeface="Frutiger LT Pro 55 Roman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49A28F0-8CD4-4A3A-14B7-995D83DCA205}"/>
              </a:ext>
            </a:extLst>
          </p:cNvPr>
          <p:cNvSpPr txBox="1">
            <a:spLocks/>
          </p:cNvSpPr>
          <p:nvPr/>
        </p:nvSpPr>
        <p:spPr>
          <a:xfrm>
            <a:off x="3283911" y="3598290"/>
            <a:ext cx="6498826" cy="48271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/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>
                <a:solidFill>
                  <a:schemeClr val="tx1"/>
                </a:solidFill>
                <a:ea typeface="Frutiger LT Pro 55 Roman" charset="0"/>
                <a:cs typeface="Frutiger LT Pro 55 Roman" charset="0"/>
              </a:rPr>
              <a:t>Use multiple specialized agents </a:t>
            </a:r>
            <a:r>
              <a:rPr lang="en-US" b="0" dirty="0">
                <a:solidFill>
                  <a:schemeClr val="tx1"/>
                </a:solidFill>
                <a:ea typeface="Frutiger LT Pro 55 Roman" charset="0"/>
                <a:cs typeface="Frutiger LT Pro 55 Roman" charset="0"/>
              </a:rPr>
              <a:t>(Reader, Matcher, Search/ Recommender)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BE1D1A-33C1-132E-FD59-2DC1D944B0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0390" y="4246563"/>
            <a:ext cx="6769904" cy="5873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 defTabSz="137546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67" dirty="0">
              <a:solidFill>
                <a:schemeClr val="tx1"/>
              </a:solidFill>
              <a:latin typeface="+mn-lt"/>
              <a:ea typeface="Frutiger LT Pro 55 Roman" charset="0"/>
              <a:cs typeface="Frutiger LT Pro 55 Roman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C7C486-4960-2EB3-44A7-18C6659751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0010" y="4246563"/>
            <a:ext cx="620380" cy="587395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 defTabSz="137546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srgbClr val="FFFFFF"/>
                </a:solidFill>
                <a:latin typeface="+mj-lt"/>
                <a:ea typeface="Frutiger LT Pro 55 Roman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3DF3CB0-DE2E-9961-2776-A6BAA4CAD6E3}"/>
              </a:ext>
            </a:extLst>
          </p:cNvPr>
          <p:cNvSpPr txBox="1">
            <a:spLocks/>
          </p:cNvSpPr>
          <p:nvPr/>
        </p:nvSpPr>
        <p:spPr>
          <a:xfrm>
            <a:off x="3283911" y="4305536"/>
            <a:ext cx="6602931" cy="5042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/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>
                <a:solidFill>
                  <a:schemeClr val="tx1"/>
                </a:solidFill>
                <a:ea typeface="Frutiger LT Pro 55 Roman" charset="0"/>
                <a:cs typeface="Frutiger LT Pro 55 Roman" charset="0"/>
              </a:rPr>
              <a:t>Route through a Master Agent </a:t>
            </a:r>
            <a:r>
              <a:rPr lang="en-US" b="0" dirty="0">
                <a:solidFill>
                  <a:schemeClr val="tx1"/>
                </a:solidFill>
                <a:ea typeface="Frutiger LT Pro 55 Roman" charset="0"/>
                <a:cs typeface="Frutiger LT Pro 55 Roman" charset="0"/>
              </a:rPr>
              <a:t>using </a:t>
            </a:r>
            <a:r>
              <a:rPr lang="en-US" b="0" dirty="0" err="1">
                <a:solidFill>
                  <a:schemeClr val="tx1"/>
                </a:solidFill>
                <a:ea typeface="Frutiger LT Pro 55 Roman" charset="0"/>
                <a:cs typeface="Frutiger LT Pro 55 Roman" charset="0"/>
              </a:rPr>
              <a:t>AgentOS</a:t>
            </a:r>
            <a:r>
              <a:rPr lang="en-US" b="0" dirty="0">
                <a:solidFill>
                  <a:schemeClr val="tx1"/>
                </a:solidFill>
                <a:ea typeface="Frutiger LT Pro 55 Roman" charset="0"/>
                <a:cs typeface="Frutiger LT Pro 55 Roman" charset="0"/>
              </a:rPr>
              <a:t> orchestration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7747D-CE6B-93F9-8EBB-4295999E86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0390" y="2861250"/>
            <a:ext cx="6766452" cy="6078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 defTabSz="137546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67" dirty="0">
              <a:solidFill>
                <a:schemeClr val="tx1"/>
              </a:solidFill>
              <a:latin typeface="+mn-lt"/>
              <a:ea typeface="Frutiger LT Pro 55 Roman" charset="0"/>
              <a:cs typeface="Frutiger LT Pro 55 Roman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1351F55-F8B5-E45B-EA18-B5C48850B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7901" y="2861250"/>
            <a:ext cx="620380" cy="607865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 defTabSz="137546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srgbClr val="FFFFFF"/>
                </a:solidFill>
                <a:latin typeface="+mj-lt"/>
                <a:ea typeface="Frutiger LT Pro 55 Roman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6B14CAEC-CE23-FC12-1F90-A5FF3F6C0EF0}"/>
              </a:ext>
            </a:extLst>
          </p:cNvPr>
          <p:cNvSpPr txBox="1">
            <a:spLocks/>
          </p:cNvSpPr>
          <p:nvPr/>
        </p:nvSpPr>
        <p:spPr>
          <a:xfrm>
            <a:off x="3281802" y="2912135"/>
            <a:ext cx="6502278" cy="5237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/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>
                <a:solidFill>
                  <a:schemeClr val="tx1"/>
                </a:solidFill>
                <a:ea typeface="Frutiger LT Pro 55 Roman" charset="0"/>
                <a:cs typeface="Frutiger LT Pro 55 Roman" charset="0"/>
              </a:rPr>
              <a:t>Trigger entire workflow from a single plain-text query </a:t>
            </a:r>
            <a:r>
              <a:rPr lang="en-US" b="0" dirty="0">
                <a:solidFill>
                  <a:schemeClr val="tx1"/>
                </a:solidFill>
                <a:ea typeface="Frutiger LT Pro 55 Roman" charset="0"/>
                <a:cs typeface="Frutiger LT Pro 55 Roman" charset="0"/>
              </a:rPr>
              <a:t>(i.e. patient’s medical record which can be extended to API calls to any EMR system)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3118B9-1338-5AAD-EFF3-CA49CA6D12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0390" y="4951014"/>
            <a:ext cx="6769904" cy="58739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 defTabSz="137546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67" dirty="0">
              <a:solidFill>
                <a:schemeClr val="tx1"/>
              </a:solidFill>
              <a:latin typeface="+mn-lt"/>
              <a:ea typeface="Frutiger LT Pro 55 Roman" charset="0"/>
              <a:cs typeface="Frutiger LT Pro 55 Roman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2CB2C29-044E-A377-275E-096D3D216A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0010" y="4951014"/>
            <a:ext cx="620380" cy="587395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 defTabSz="137546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srgbClr val="FFFFFF"/>
                </a:solidFill>
                <a:latin typeface="+mj-lt"/>
                <a:ea typeface="Frutiger LT Pro 55 Roman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FFAF1AD-96D4-60E0-5B87-FA6F916EB479}"/>
              </a:ext>
            </a:extLst>
          </p:cNvPr>
          <p:cNvSpPr txBox="1">
            <a:spLocks/>
          </p:cNvSpPr>
          <p:nvPr/>
        </p:nvSpPr>
        <p:spPr>
          <a:xfrm>
            <a:off x="3283911" y="5009988"/>
            <a:ext cx="4630531" cy="4065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/>
        </p:spPr>
        <p:txBody>
          <a:bodyPr lIns="0" tIns="0" rIns="0" bIns="0" anchor="ctr"/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dirty="0">
                <a:solidFill>
                  <a:schemeClr val="tx1"/>
                </a:solidFill>
                <a:ea typeface="Frutiger LT Pro 55 Roman" charset="0"/>
                <a:cs typeface="Frutiger LT Pro 55 Roman" charset="0"/>
              </a:rPr>
              <a:t>Solve a real-world, high-impact healthcare task</a:t>
            </a:r>
          </a:p>
        </p:txBody>
      </p:sp>
    </p:spTree>
    <p:extLst>
      <p:ext uri="{BB962C8B-B14F-4D97-AF65-F5344CB8AC3E}">
        <p14:creationId xmlns:p14="http://schemas.microsoft.com/office/powerpoint/2010/main" val="2043870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326074-5AB9-7CCA-FA2F-1155A8E6F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CEA34B6-0DAE-3720-A782-2E4DB40EF8F2}"/>
              </a:ext>
            </a:extLst>
          </p:cNvPr>
          <p:cNvGrpSpPr/>
          <p:nvPr/>
        </p:nvGrpSpPr>
        <p:grpSpPr>
          <a:xfrm>
            <a:off x="1384300" y="2182133"/>
            <a:ext cx="9818627" cy="4198585"/>
            <a:chOff x="1181100" y="1430293"/>
            <a:chExt cx="9818627" cy="419858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3AF10C4-5AEA-9F51-8D75-A12BAFF349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563" y="1439863"/>
              <a:ext cx="3563937" cy="385029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ko-KR" altLang="en-US" dirty="0"/>
            </a:p>
          </p:txBody>
        </p:sp>
        <p:sp>
          <p:nvSpPr>
            <p:cNvPr id="4" name="AutoShape 6">
              <a:extLst>
                <a:ext uri="{FF2B5EF4-FFF2-40B4-BE49-F238E27FC236}">
                  <a16:creationId xmlns:a16="http://schemas.microsoft.com/office/drawing/2014/main" id="{38185FA8-46C7-ED3F-508C-91CD51B49A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8813" y="1439863"/>
              <a:ext cx="3562350" cy="3859868"/>
            </a:xfrm>
            <a:prstGeom prst="homePlate">
              <a:avLst>
                <a:gd name="adj" fmla="val 18079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ko-KR" altLang="en-US" dirty="0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40AE2BBA-2826-A1AB-0487-7DE14EE259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8813" y="1435100"/>
              <a:ext cx="3101975" cy="581025"/>
            </a:xfrm>
            <a:custGeom>
              <a:avLst/>
              <a:gdLst>
                <a:gd name="T0" fmla="*/ 3 w 1955"/>
                <a:gd name="T1" fmla="*/ 0 h 366"/>
                <a:gd name="T2" fmla="*/ 0 w 1955"/>
                <a:gd name="T3" fmla="*/ 366 h 366"/>
                <a:gd name="T4" fmla="*/ 1955 w 1955"/>
                <a:gd name="T5" fmla="*/ 366 h 366"/>
                <a:gd name="T6" fmla="*/ 1849 w 1955"/>
                <a:gd name="T7" fmla="*/ 2 h 366"/>
                <a:gd name="T8" fmla="*/ 3 w 1955"/>
                <a:gd name="T9" fmla="*/ 0 h 36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55"/>
                <a:gd name="T16" fmla="*/ 0 h 366"/>
                <a:gd name="T17" fmla="*/ 1955 w 1955"/>
                <a:gd name="T18" fmla="*/ 366 h 36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55" h="366">
                  <a:moveTo>
                    <a:pt x="3" y="0"/>
                  </a:moveTo>
                  <a:lnTo>
                    <a:pt x="0" y="366"/>
                  </a:lnTo>
                  <a:lnTo>
                    <a:pt x="1955" y="366"/>
                  </a:lnTo>
                  <a:lnTo>
                    <a:pt x="1849" y="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eaLnBrk="1" hangingPunct="1"/>
              <a:endParaRPr lang="ko-KR" altLang="en-US" dirty="0"/>
            </a:p>
          </p:txBody>
        </p:sp>
        <p:sp>
          <p:nvSpPr>
            <p:cNvPr id="6" name="Rectangle 8">
              <a:extLst>
                <a:ext uri="{FF2B5EF4-FFF2-40B4-BE49-F238E27FC236}">
                  <a16:creationId xmlns:a16="http://schemas.microsoft.com/office/drawing/2014/main" id="{D784D0B7-477D-A28C-57C1-B90B95688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2563" y="1439863"/>
              <a:ext cx="3563937" cy="57943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eaLnBrk="1" hangingPunct="1"/>
              <a:endParaRPr lang="ko-KR" altLang="en-US" dirty="0"/>
            </a:p>
          </p:txBody>
        </p:sp>
        <p:sp>
          <p:nvSpPr>
            <p:cNvPr id="7" name="Rectangle 9">
              <a:extLst>
                <a:ext uri="{FF2B5EF4-FFF2-40B4-BE49-F238E27FC236}">
                  <a16:creationId xmlns:a16="http://schemas.microsoft.com/office/drawing/2014/main" id="{9447F0BF-EEAC-0E6C-C69C-21D3E8CB55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36763" y="1611313"/>
              <a:ext cx="2820987" cy="244475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r>
                <a:rPr lang="en-US" altLang="ko-KR" b="1" dirty="0">
                  <a:solidFill>
                    <a:schemeClr val="bg1"/>
                  </a:solidFill>
                </a:rPr>
                <a:t>Challenges </a:t>
              </a:r>
            </a:p>
          </p:txBody>
        </p:sp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C4E05DFA-BBDF-163C-31DA-981F247F6C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5438" y="1604963"/>
              <a:ext cx="2820987" cy="244475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r>
                <a:rPr lang="en-US" altLang="ko-KR" b="1" dirty="0" err="1">
                  <a:solidFill>
                    <a:schemeClr val="bg1"/>
                  </a:solidFill>
                </a:rPr>
                <a:t>AgentGuard</a:t>
              </a:r>
              <a:endParaRPr lang="en-US" alt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11">
              <a:extLst>
                <a:ext uri="{FF2B5EF4-FFF2-40B4-BE49-F238E27FC236}">
                  <a16:creationId xmlns:a16="http://schemas.microsoft.com/office/drawing/2014/main" id="{EB9647C7-0629-1BAC-A2FD-3E2174D7A0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36763" y="2058670"/>
              <a:ext cx="3225800" cy="35702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marL="342900" indent="-3429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463" indent="-142875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marL="1588" lvl="1" indent="0" eaLnBrk="1" hangingPunct="1">
                <a:buSzPct val="120000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marL="1588" lvl="1" indent="0" eaLnBrk="1" hangingPunct="1">
                <a:buSzPct val="120000"/>
              </a:pPr>
              <a:r>
                <a:rPr lang="en-US" altLang="ko-KR" sz="1400" dirty="0">
                  <a:ea typeface="굴림" panose="020B0600000101010101" pitchFamily="34" charset="-127"/>
                </a:rPr>
                <a:t>Clinical data is available as text</a:t>
              </a:r>
            </a:p>
            <a:p>
              <a:pPr marL="1588" lvl="1" indent="0" eaLnBrk="1" hangingPunct="1">
                <a:buSzPct val="120000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marL="1588" lvl="1" indent="0" eaLnBrk="1" hangingPunct="1">
                <a:buSzPct val="120000"/>
              </a:pPr>
              <a:endParaRPr lang="en-US" altLang="ko-KR" sz="1100" dirty="0">
                <a:ea typeface="굴림" panose="020B0600000101010101" pitchFamily="34" charset="-127"/>
              </a:endParaRPr>
            </a:p>
            <a:p>
              <a:pPr marL="1588" lvl="1" indent="0" eaLnBrk="1" hangingPunct="1">
                <a:buSzPct val="120000"/>
              </a:pPr>
              <a:r>
                <a:rPr lang="en-US" altLang="ko-KR" sz="1400" dirty="0">
                  <a:ea typeface="굴림" panose="020B0600000101010101" pitchFamily="34" charset="-127"/>
                </a:rPr>
                <a:t>Clinical trials fail to meet recruitment goals</a:t>
              </a:r>
            </a:p>
            <a:p>
              <a:pPr marL="1588" lvl="1" indent="0" eaLnBrk="1" hangingPunct="1">
                <a:buSzPct val="120000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marL="1588" lvl="1" indent="0" eaLnBrk="1" hangingPunct="1">
                <a:buSzPct val="120000"/>
              </a:pPr>
              <a:r>
                <a:rPr lang="en-US" altLang="ko-KR" sz="1400" dirty="0">
                  <a:ea typeface="굴림" panose="020B0600000101010101" pitchFamily="34" charset="-127"/>
                </a:rPr>
                <a:t>Time taken to screen an oncology patient (by clinician)</a:t>
              </a:r>
            </a:p>
            <a:p>
              <a:pPr marL="1588" lvl="1" indent="0" eaLnBrk="1" hangingPunct="1">
                <a:buSzPct val="120000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marL="1588" lvl="1" indent="0" eaLnBrk="1" hangingPunct="1">
                <a:buSzPct val="120000"/>
              </a:pPr>
              <a:r>
                <a:rPr lang="en-US" altLang="ko-KR" sz="1400" dirty="0">
                  <a:ea typeface="굴림" panose="020B0600000101010101" pitchFamily="34" charset="-127"/>
                </a:rPr>
                <a:t>Retention rate during trials</a:t>
              </a:r>
            </a:p>
            <a:p>
              <a:pPr marL="1588" lvl="1" indent="0" eaLnBrk="1" hangingPunct="1">
                <a:buSzPct val="120000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marL="1588" lvl="1" indent="0" eaLnBrk="1" hangingPunct="1">
                <a:buSzPct val="120000"/>
              </a:pPr>
              <a:endParaRPr lang="en-US" altLang="ko-KR" sz="1100" dirty="0">
                <a:ea typeface="굴림" panose="020B0600000101010101" pitchFamily="34" charset="-127"/>
              </a:endParaRPr>
            </a:p>
            <a:p>
              <a:pPr marL="1588" lvl="1" indent="0" eaLnBrk="1" hangingPunct="1">
                <a:buSzPct val="120000"/>
              </a:pPr>
              <a:r>
                <a:rPr lang="en-US" altLang="ko-KR" sz="1400" dirty="0">
                  <a:ea typeface="굴림" panose="020B0600000101010101" pitchFamily="34" charset="-127"/>
                </a:rPr>
                <a:t>Patient awareness, fear and revolving patients</a:t>
              </a:r>
            </a:p>
            <a:p>
              <a:pPr marL="1588" lvl="1" indent="0" eaLnBrk="1" hangingPunct="1">
                <a:buSzPct val="120000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marL="1588" lvl="1" indent="0" eaLnBrk="1" hangingPunct="1">
                <a:buSzPct val="120000"/>
              </a:pPr>
              <a:endParaRPr lang="en-US" altLang="ko-KR" sz="1400" dirty="0">
                <a:ea typeface="굴림" panose="020B0600000101010101" pitchFamily="34" charset="-127"/>
              </a:endParaRPr>
            </a:p>
          </p:txBody>
        </p:sp>
        <p:sp>
          <p:nvSpPr>
            <p:cNvPr id="10" name="Rectangle 12">
              <a:extLst>
                <a:ext uri="{FF2B5EF4-FFF2-40B4-BE49-F238E27FC236}">
                  <a16:creationId xmlns:a16="http://schemas.microsoft.com/office/drawing/2014/main" id="{4464BD25-A6E8-5579-19F9-546CC7605F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47463" y="2273951"/>
              <a:ext cx="3277450" cy="30162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marL="342900" indent="-3429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144463" indent="-142875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defTabSz="8953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defTabSz="89535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lvl="1" eaLnBrk="1" hangingPunct="1">
                <a:buSzPct val="120000"/>
                <a:buFontTx/>
                <a:buChar char="•"/>
              </a:pPr>
              <a:r>
                <a:rPr lang="en-US" altLang="ko-KR" sz="1400" dirty="0">
                  <a:ea typeface="굴림" panose="020B0600000101010101" pitchFamily="34" charset="-127"/>
                </a:rPr>
                <a:t>Highly efficient contextually relevant information extraction</a:t>
              </a:r>
            </a:p>
            <a:p>
              <a:pPr lvl="1" eaLnBrk="1" hangingPunct="1">
                <a:buSzPct val="120000"/>
                <a:buFontTx/>
                <a:buChar char="•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lvl="1" eaLnBrk="1" hangingPunct="1">
                <a:buSzPct val="120000"/>
                <a:buFontTx/>
                <a:buChar char="•"/>
              </a:pPr>
              <a:r>
                <a:rPr lang="en-US" altLang="ko-KR" sz="1400" dirty="0">
                  <a:ea typeface="굴림" panose="020B0600000101010101" pitchFamily="34" charset="-127"/>
                </a:rPr>
                <a:t>Quick insights on fitment to trial &amp; best fitting trial recommendation</a:t>
              </a:r>
            </a:p>
            <a:p>
              <a:pPr lvl="1" eaLnBrk="1" hangingPunct="1">
                <a:buSzPct val="120000"/>
                <a:buFontTx/>
                <a:buChar char="•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lvl="1" eaLnBrk="1" hangingPunct="1">
                <a:buSzPct val="120000"/>
                <a:buFontTx/>
                <a:buChar char="•"/>
              </a:pPr>
              <a:r>
                <a:rPr lang="en-US" altLang="ko-KR" sz="1400" dirty="0">
                  <a:ea typeface="굴림" panose="020B0600000101010101" pitchFamily="34" charset="-127"/>
                </a:rPr>
                <a:t>Match score based on eligibility criteria and medical record</a:t>
              </a:r>
            </a:p>
            <a:p>
              <a:pPr marL="1588" lvl="1" indent="0" eaLnBrk="1" hangingPunct="1">
                <a:buSzPct val="120000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lvl="1" eaLnBrk="1" hangingPunct="1">
                <a:buSzPct val="120000"/>
                <a:buFontTx/>
                <a:buChar char="•"/>
              </a:pPr>
              <a:r>
                <a:rPr lang="en-US" altLang="ko-KR" sz="1400" dirty="0" err="1">
                  <a:ea typeface="굴림" panose="020B0600000101010101" pitchFamily="34" charset="-127"/>
                </a:rPr>
                <a:t>AgentGuard</a:t>
              </a:r>
              <a:r>
                <a:rPr lang="en-US" altLang="ko-KR" sz="1400" dirty="0">
                  <a:ea typeface="굴림" panose="020B0600000101010101" pitchFamily="34" charset="-127"/>
                </a:rPr>
                <a:t> as Digital front door</a:t>
              </a:r>
            </a:p>
            <a:p>
              <a:pPr lvl="1" eaLnBrk="1" hangingPunct="1">
                <a:buSzPct val="120000"/>
                <a:buFontTx/>
                <a:buChar char="•"/>
              </a:pPr>
              <a:endParaRPr lang="en-US" altLang="ko-KR" sz="1400" dirty="0">
                <a:ea typeface="굴림" panose="020B0600000101010101" pitchFamily="34" charset="-127"/>
              </a:endParaRPr>
            </a:p>
            <a:p>
              <a:pPr lvl="1" eaLnBrk="1" hangingPunct="1">
                <a:buSzPct val="120000"/>
                <a:buFontTx/>
                <a:buChar char="•"/>
              </a:pPr>
              <a:r>
                <a:rPr lang="en-US" altLang="ko-KR" sz="1400" dirty="0">
                  <a:ea typeface="굴림" panose="020B0600000101010101" pitchFamily="34" charset="-127"/>
                </a:rPr>
                <a:t>Potential to give recommendations on Optimal Trial design</a:t>
              </a:r>
            </a:p>
            <a:p>
              <a:pPr lvl="1" eaLnBrk="1" hangingPunct="1">
                <a:buSzPct val="120000"/>
                <a:buFontTx/>
                <a:buChar char="•"/>
              </a:pPr>
              <a:endParaRPr lang="en-US" altLang="ko-KR" sz="1400" dirty="0">
                <a:ea typeface="굴림" panose="020B0600000101010101" pitchFamily="34" charset="-127"/>
              </a:endParaRPr>
            </a:p>
          </p:txBody>
        </p:sp>
        <p:sp>
          <p:nvSpPr>
            <p:cNvPr id="11" name="Rectangle 2">
              <a:extLst>
                <a:ext uri="{FF2B5EF4-FFF2-40B4-BE49-F238E27FC236}">
                  <a16:creationId xmlns:a16="http://schemas.microsoft.com/office/drawing/2014/main" id="{11A8DEDF-9E63-185A-6BA8-8689002709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1100" y="1430293"/>
              <a:ext cx="723052" cy="3859868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ko-KR" altLang="en-US" dirty="0"/>
            </a:p>
          </p:txBody>
        </p:sp>
        <p:sp>
          <p:nvSpPr>
            <p:cNvPr id="12" name="Rectangle 8">
              <a:extLst>
                <a:ext uri="{FF2B5EF4-FFF2-40B4-BE49-F238E27FC236}">
                  <a16:creationId xmlns:a16="http://schemas.microsoft.com/office/drawing/2014/main" id="{79FBCC63-238E-60F3-FA7C-01FD0409EB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3741" y="1439862"/>
              <a:ext cx="720412" cy="579437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eaLnBrk="1" hangingPunct="1"/>
              <a:endParaRPr lang="ko-KR" altLang="en-US" dirty="0"/>
            </a:p>
          </p:txBody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8D59554B-9977-8551-48A8-0CA38D453E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818" y="2139950"/>
              <a:ext cx="706809" cy="4616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spcFirstLastPara="1" wrap="square" lIns="121900" tIns="121900" rIns="121900" bIns="121900" anchor="ctr" anchorCtr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algn="ctr" eaLnBrk="1" hangingPunct="1"/>
              <a:r>
                <a:rPr lang="en-US" altLang="ko-KR" sz="1400" b="1" dirty="0">
                  <a:latin typeface="+mj-lt"/>
                </a:rPr>
                <a:t>80%</a:t>
              </a:r>
              <a:endParaRPr lang="ko-KR" altLang="en-US" sz="1400" b="1" dirty="0">
                <a:latin typeface="+mj-lt"/>
              </a:endParaRPr>
            </a:p>
          </p:txBody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1D3A2093-5207-0CB0-2867-86ACBE337F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818" y="2782772"/>
              <a:ext cx="706809" cy="4616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spcFirstLastPara="1" wrap="square" lIns="121900" tIns="121900" rIns="121900" bIns="121900" anchor="ctr" anchorCtr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algn="ctr" eaLnBrk="1" hangingPunct="1"/>
              <a:r>
                <a:rPr lang="en-US" altLang="ko-KR" sz="1400" b="1" dirty="0">
                  <a:latin typeface="+mj-lt"/>
                </a:rPr>
                <a:t>86%</a:t>
              </a:r>
              <a:endParaRPr lang="ko-KR" altLang="en-US" sz="1400" b="1" dirty="0">
                <a:latin typeface="+mj-lt"/>
              </a:endParaRPr>
            </a:p>
          </p:txBody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FE1A2200-9674-3ED5-891C-44CE4850D9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623" y="3425594"/>
              <a:ext cx="706809" cy="4616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spcFirstLastPara="1" wrap="square" lIns="121900" tIns="121900" rIns="121900" bIns="121900" anchor="ctr" anchorCtr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algn="ctr" eaLnBrk="1" hangingPunct="1"/>
              <a:r>
                <a:rPr lang="en-US" altLang="ko-KR" sz="1400" b="1" dirty="0">
                  <a:latin typeface="+mj-lt"/>
                </a:rPr>
                <a:t>2 hrs.</a:t>
              </a:r>
              <a:endParaRPr lang="ko-KR" altLang="en-US" sz="1400" b="1" dirty="0">
                <a:latin typeface="+mj-lt"/>
              </a:endParaRPr>
            </a:p>
          </p:txBody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FAB28963-2EFF-02B2-BC29-F180C52262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0148" y="4068416"/>
              <a:ext cx="706809" cy="4616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spcFirstLastPara="1" wrap="square" lIns="121900" tIns="121900" rIns="121900" bIns="121900" anchor="ctr" anchorCtr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algn="ctr" eaLnBrk="1" hangingPunct="1"/>
              <a:r>
                <a:rPr lang="en-US" altLang="ko-KR" sz="1400" b="1" dirty="0">
                  <a:latin typeface="+mj-lt"/>
                </a:rPr>
                <a:t>30%</a:t>
              </a:r>
              <a:endParaRPr lang="ko-KR" altLang="en-US" sz="1400" b="1" dirty="0">
                <a:latin typeface="+mj-lt"/>
              </a:endParaRPr>
            </a:p>
          </p:txBody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0EE457ED-4C36-F8DB-7448-1C4F3F1E7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7818" y="4711238"/>
              <a:ext cx="706809" cy="4616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spcFirstLastPara="1" wrap="square" lIns="121900" tIns="121900" rIns="121900" bIns="121900" anchor="ctr" anchorCtr="0">
              <a:spAutoFit/>
            </a:bodyPr>
            <a:lstStyle>
              <a:lvl1pPr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1pPr>
              <a:lvl2pPr marL="742950" indent="-28575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2pPr>
              <a:lvl3pPr marL="11430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3pPr>
              <a:lvl4pPr marL="16002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4pPr>
              <a:lvl5pPr marL="2057400" indent="-228600" eaLnBrk="0" hangingPunct="0"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600">
                  <a:solidFill>
                    <a:schemeClr val="tx1"/>
                  </a:solidFill>
                  <a:latin typeface="Arial" panose="020B0604020202020204" pitchFamily="34" charset="0"/>
                  <a:ea typeface="-윤고딕130" pitchFamily="18" charset="-127"/>
                </a:defRPr>
              </a:lvl9pPr>
            </a:lstStyle>
            <a:p>
              <a:pPr algn="ctr" eaLnBrk="1" hangingPunct="1"/>
              <a:r>
                <a:rPr lang="en-US" altLang="ko-KR" sz="1400" b="1" dirty="0">
                  <a:latin typeface="+mj-lt"/>
                </a:rPr>
                <a:t>3%</a:t>
              </a:r>
              <a:endParaRPr lang="ko-KR" altLang="en-US" sz="1400" b="1" dirty="0">
                <a:latin typeface="+mj-lt"/>
              </a:endParaRPr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C1669E65-6A04-2EF1-63F6-AAA8CFD836F0}"/>
                </a:ext>
              </a:extLst>
            </p:cNvPr>
            <p:cNvSpPr>
              <a:spLocks noChangeArrowheads="1"/>
            </p:cNvSpPr>
            <p:nvPr/>
          </p:nvSpPr>
          <p:spPr bwMode="blackWhite">
            <a:xfrm>
              <a:off x="9140825" y="2019301"/>
              <a:ext cx="1858902" cy="988382"/>
            </a:xfrm>
            <a:prstGeom prst="ellipse">
              <a:avLst/>
            </a:prstGeom>
            <a:solidFill>
              <a:srgbClr val="00B0F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>
              <a:outerShdw dist="25400" dir="5400000" algn="ctr" rotWithShape="0">
                <a:schemeClr val="bg2"/>
              </a:outerShdw>
            </a:effectLst>
          </p:spPr>
          <p:txBody>
            <a:bodyPr wrap="none" lIns="0" rIns="0" anchor="ctr"/>
            <a:lstStyle/>
            <a:p>
              <a:pPr algn="ctr">
                <a:defRPr/>
              </a:pPr>
              <a:r>
                <a:rPr lang="en-US" altLang="ko-KR" dirty="0"/>
                <a:t>Superior </a:t>
              </a:r>
            </a:p>
            <a:p>
              <a:pPr algn="ctr">
                <a:defRPr/>
              </a:pPr>
              <a:r>
                <a:rPr lang="en-US" altLang="ko-KR" dirty="0"/>
                <a:t>Accuracy</a:t>
              </a:r>
              <a:endParaRPr lang="ko-KR" altLang="en-US" dirty="0"/>
            </a:p>
          </p:txBody>
        </p:sp>
        <p:sp>
          <p:nvSpPr>
            <p:cNvPr id="20" name="Oval 7">
              <a:extLst>
                <a:ext uri="{FF2B5EF4-FFF2-40B4-BE49-F238E27FC236}">
                  <a16:creationId xmlns:a16="http://schemas.microsoft.com/office/drawing/2014/main" id="{B3275593-4940-9C7E-AEF8-FA25F71A50E4}"/>
                </a:ext>
              </a:extLst>
            </p:cNvPr>
            <p:cNvSpPr>
              <a:spLocks noChangeArrowheads="1"/>
            </p:cNvSpPr>
            <p:nvPr/>
          </p:nvSpPr>
          <p:spPr bwMode="blackWhite">
            <a:xfrm>
              <a:off x="9140825" y="3080034"/>
              <a:ext cx="1858902" cy="988382"/>
            </a:xfrm>
            <a:prstGeom prst="ellipse">
              <a:avLst/>
            </a:prstGeom>
            <a:solidFill>
              <a:srgbClr val="00B0F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>
              <a:outerShdw dist="25400" dir="5400000" algn="ctr" rotWithShape="0">
                <a:schemeClr val="bg2"/>
              </a:outerShdw>
            </a:effectLst>
          </p:spPr>
          <p:txBody>
            <a:bodyPr wrap="none" lIns="0" rIns="0" anchor="ctr"/>
            <a:lstStyle/>
            <a:p>
              <a:pPr algn="ctr">
                <a:defRPr/>
              </a:pPr>
              <a:r>
                <a:rPr lang="en-US" altLang="ko-KR" dirty="0"/>
                <a:t>Clinical </a:t>
              </a:r>
            </a:p>
            <a:p>
              <a:pPr algn="ctr">
                <a:defRPr/>
              </a:pPr>
              <a:r>
                <a:rPr lang="en-US" altLang="ko-KR" dirty="0"/>
                <a:t>Relevance</a:t>
              </a:r>
              <a:endParaRPr lang="ko-KR" altLang="en-US" dirty="0"/>
            </a:p>
          </p:txBody>
        </p:sp>
        <p:sp>
          <p:nvSpPr>
            <p:cNvPr id="21" name="Oval 7">
              <a:extLst>
                <a:ext uri="{FF2B5EF4-FFF2-40B4-BE49-F238E27FC236}">
                  <a16:creationId xmlns:a16="http://schemas.microsoft.com/office/drawing/2014/main" id="{275F5D36-221C-9DA0-45AE-88595941E8DE}"/>
                </a:ext>
              </a:extLst>
            </p:cNvPr>
            <p:cNvSpPr>
              <a:spLocks noChangeArrowheads="1"/>
            </p:cNvSpPr>
            <p:nvPr/>
          </p:nvSpPr>
          <p:spPr bwMode="blackWhite">
            <a:xfrm>
              <a:off x="9144000" y="4204428"/>
              <a:ext cx="1855727" cy="1013620"/>
            </a:xfrm>
            <a:prstGeom prst="ellipse">
              <a:avLst/>
            </a:prstGeom>
            <a:solidFill>
              <a:srgbClr val="00B0F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>
              <a:outerShdw dist="25400" dir="5400000" algn="ctr" rotWithShape="0">
                <a:schemeClr val="bg2"/>
              </a:outerShdw>
            </a:effectLst>
          </p:spPr>
          <p:txBody>
            <a:bodyPr wrap="none" lIns="0" rIns="0" anchor="ctr"/>
            <a:lstStyle/>
            <a:p>
              <a:pPr algn="ctr">
                <a:defRPr/>
              </a:pPr>
              <a:r>
                <a:rPr lang="en-US" altLang="ko-KR" dirty="0"/>
                <a:t>Patient/Clinician </a:t>
              </a:r>
            </a:p>
            <a:p>
              <a:pPr algn="ctr">
                <a:defRPr/>
              </a:pPr>
              <a:r>
                <a:rPr lang="en-US" altLang="ko-KR" dirty="0"/>
                <a:t>Experience</a:t>
              </a:r>
              <a:endParaRPr lang="ko-KR" altLang="en-US" dirty="0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914538A-77F7-E329-0938-0D456DED4F2E}"/>
              </a:ext>
            </a:extLst>
          </p:cNvPr>
          <p:cNvSpPr/>
          <p:nvPr/>
        </p:nvSpPr>
        <p:spPr>
          <a:xfrm>
            <a:off x="0" y="22983"/>
            <a:ext cx="12192000" cy="7999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Need for </a:t>
            </a:r>
            <a:r>
              <a:rPr lang="en-US" sz="2800" dirty="0" err="1"/>
              <a:t>AgentGuard</a:t>
            </a:r>
            <a:endParaRPr lang="en-IN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FE23931-60AC-155A-F955-D68EE7521BB0}"/>
              </a:ext>
            </a:extLst>
          </p:cNvPr>
          <p:cNvSpPr txBox="1"/>
          <p:nvPr/>
        </p:nvSpPr>
        <p:spPr>
          <a:xfrm>
            <a:off x="226060" y="1009039"/>
            <a:ext cx="119659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Clinical trials are broken. From slow screenings to poor retention, the traditional process is inefficient. </a:t>
            </a:r>
          </a:p>
          <a:p>
            <a:pPr algn="ctr"/>
            <a:r>
              <a:rPr lang="en-US" sz="1600" b="1" i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AgentGuard</a:t>
            </a:r>
            <a:r>
              <a:rPr lang="en-US" sz="16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reimagines this journey using an Agentic AI workflow — delivering faster decisions, better matches, and a superior experience.</a:t>
            </a:r>
            <a:endParaRPr lang="en-IN" sz="1600" i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615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E5364-837E-5FFF-1612-A2394F338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D10467-E83D-42DC-3044-66C181AE9051}"/>
              </a:ext>
            </a:extLst>
          </p:cNvPr>
          <p:cNvSpPr/>
          <p:nvPr/>
        </p:nvSpPr>
        <p:spPr>
          <a:xfrm>
            <a:off x="0" y="22983"/>
            <a:ext cx="12192000" cy="7999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The Guards of </a:t>
            </a:r>
            <a:r>
              <a:rPr lang="en-US" sz="2800" dirty="0" err="1"/>
              <a:t>AgentGuard</a:t>
            </a:r>
            <a:endParaRPr lang="en-IN" sz="160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22179-5263-DDDC-6A2D-A94DADF4A250}"/>
              </a:ext>
            </a:extLst>
          </p:cNvPr>
          <p:cNvSpPr txBox="1"/>
          <p:nvPr/>
        </p:nvSpPr>
        <p:spPr>
          <a:xfrm>
            <a:off x="4462780" y="3115995"/>
            <a:ext cx="6781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68D823-E061-C331-0DB5-A8CD91B35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682" y="3581522"/>
            <a:ext cx="799978" cy="7999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3D7CBD3-4FF9-33AA-95CF-B0D94A608BD8}"/>
              </a:ext>
            </a:extLst>
          </p:cNvPr>
          <p:cNvSpPr txBox="1"/>
          <p:nvPr/>
        </p:nvSpPr>
        <p:spPr>
          <a:xfrm>
            <a:off x="6308994" y="3587420"/>
            <a:ext cx="3098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Master Agent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Powered by GenAI </a:t>
            </a:r>
            <a:r>
              <a:rPr lang="en-US" sz="1400" dirty="0" err="1"/>
              <a:t>AgentOS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Task</a:t>
            </a:r>
            <a:r>
              <a:rPr lang="en-US" sz="1400" dirty="0"/>
              <a:t>: Receives the prompt, routes tasks, integrates responses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94D803-1EFE-8C4C-4510-3DE2868800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2861" y="2094986"/>
            <a:ext cx="799977" cy="7999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DC908BC-F35C-036F-1529-CB95DABF8D97}"/>
              </a:ext>
            </a:extLst>
          </p:cNvPr>
          <p:cNvSpPr txBox="1"/>
          <p:nvPr/>
        </p:nvSpPr>
        <p:spPr>
          <a:xfrm>
            <a:off x="489207" y="2211963"/>
            <a:ext cx="32374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ReadText</a:t>
            </a:r>
            <a:r>
              <a:rPr lang="en-US" b="1" dirty="0"/>
              <a:t> Agent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Parses medical record, and eligibility criteria of trial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Trigger</a:t>
            </a:r>
            <a:r>
              <a:rPr lang="en-US" sz="1400" dirty="0"/>
              <a:t>: Called first by Master Agent</a:t>
            </a:r>
          </a:p>
        </p:txBody>
      </p:sp>
      <p:pic>
        <p:nvPicPr>
          <p:cNvPr id="1030" name="Picture 6" descr="Person approved comparison icon color outline vector 15662860 Vector Art at  Vecteezy">
            <a:extLst>
              <a:ext uri="{FF2B5EF4-FFF2-40B4-BE49-F238E27FC236}">
                <a16:creationId xmlns:a16="http://schemas.microsoft.com/office/drawing/2014/main" id="{1C7FE7A7-72F4-5332-1300-11F13334C7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683" y="2094987"/>
            <a:ext cx="799977" cy="799977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CC344DC-F809-0330-5021-34FF69CFCCAC}"/>
              </a:ext>
            </a:extLst>
          </p:cNvPr>
          <p:cNvSpPr txBox="1"/>
          <p:nvPr/>
        </p:nvSpPr>
        <p:spPr>
          <a:xfrm>
            <a:off x="8582663" y="2010086"/>
            <a:ext cx="3098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MatchScore</a:t>
            </a:r>
            <a:r>
              <a:rPr lang="en-US" b="1" dirty="0"/>
              <a:t> Agent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Computes trial match score and rationale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Triggered: For original trial &amp; alternates</a:t>
            </a:r>
          </a:p>
        </p:txBody>
      </p:sp>
      <p:pic>
        <p:nvPicPr>
          <p:cNvPr id="1032" name="Picture 8" descr="Agent - Free communications icons">
            <a:extLst>
              <a:ext uri="{FF2B5EF4-FFF2-40B4-BE49-F238E27FC236}">
                <a16:creationId xmlns:a16="http://schemas.microsoft.com/office/drawing/2014/main" id="{013F5CD8-13E2-02AD-F73F-91EC878DE5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479"/>
          <a:stretch>
            <a:fillRect/>
          </a:stretch>
        </p:blipFill>
        <p:spPr bwMode="auto">
          <a:xfrm>
            <a:off x="5496682" y="5486645"/>
            <a:ext cx="795623" cy="799977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2CFDB6B-82AF-3258-8FE3-4EF79E09FF6B}"/>
              </a:ext>
            </a:extLst>
          </p:cNvPr>
          <p:cNvSpPr txBox="1"/>
          <p:nvPr/>
        </p:nvSpPr>
        <p:spPr>
          <a:xfrm>
            <a:off x="6331917" y="5191423"/>
            <a:ext cx="30988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SearchTrials</a:t>
            </a:r>
            <a:r>
              <a:rPr lang="en-US" b="1" dirty="0"/>
              <a:t> Agent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Finds better-matching trials by location/disease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Triggered: </a:t>
            </a:r>
            <a:r>
              <a:rPr lang="en-US" sz="1400" dirty="0"/>
              <a:t>If initial match is weak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Tool Call: </a:t>
            </a:r>
            <a:r>
              <a:rPr lang="en-US" sz="1400" dirty="0"/>
              <a:t>API from CT.gov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F19B623-D088-FCDE-AE57-07553850F6BB}"/>
              </a:ext>
            </a:extLst>
          </p:cNvPr>
          <p:cNvCxnSpPr>
            <a:cxnSpLocks/>
          </p:cNvCxnSpPr>
          <p:nvPr/>
        </p:nvCxnSpPr>
        <p:spPr>
          <a:xfrm>
            <a:off x="3982838" y="2661920"/>
            <a:ext cx="1625482" cy="10156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FA2E42A-E6E7-AAC1-763A-7928A7A38BA9}"/>
              </a:ext>
            </a:extLst>
          </p:cNvPr>
          <p:cNvCxnSpPr/>
          <p:nvPr/>
        </p:nvCxnSpPr>
        <p:spPr>
          <a:xfrm flipV="1">
            <a:off x="6177280" y="2661920"/>
            <a:ext cx="1577403" cy="101566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6ECF7A7-5333-8AA2-3554-5AD0702B7367}"/>
              </a:ext>
            </a:extLst>
          </p:cNvPr>
          <p:cNvCxnSpPr>
            <a:cxnSpLocks/>
            <a:stCxn id="7" idx="2"/>
            <a:endCxn id="1032" idx="0"/>
          </p:cNvCxnSpPr>
          <p:nvPr/>
        </p:nvCxnSpPr>
        <p:spPr>
          <a:xfrm flipH="1">
            <a:off x="5894494" y="4381500"/>
            <a:ext cx="2177" cy="110514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34" name="Picture 10" descr="Patient - Free user icons">
            <a:extLst>
              <a:ext uri="{FF2B5EF4-FFF2-40B4-BE49-F238E27FC236}">
                <a16:creationId xmlns:a16="http://schemas.microsoft.com/office/drawing/2014/main" id="{088DD796-1E2A-47A7-EA67-2CB817FD1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9911" y="3587933"/>
            <a:ext cx="799977" cy="799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2E537CF-9200-0924-6599-AEDBE5494EE1}"/>
              </a:ext>
            </a:extLst>
          </p:cNvPr>
          <p:cNvCxnSpPr>
            <a:cxnSpLocks/>
            <a:stCxn id="1034" idx="3"/>
            <a:endCxn id="7" idx="1"/>
          </p:cNvCxnSpPr>
          <p:nvPr/>
        </p:nvCxnSpPr>
        <p:spPr>
          <a:xfrm flipV="1">
            <a:off x="4029888" y="3981511"/>
            <a:ext cx="1466794" cy="641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A2E0CE4-6B45-0DD0-9C2C-7C5F60AE3EC1}"/>
              </a:ext>
            </a:extLst>
          </p:cNvPr>
          <p:cNvCxnSpPr>
            <a:cxnSpLocks/>
          </p:cNvCxnSpPr>
          <p:nvPr/>
        </p:nvCxnSpPr>
        <p:spPr>
          <a:xfrm flipH="1">
            <a:off x="4062304" y="4095251"/>
            <a:ext cx="1401962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FA3943E-F6C9-0180-6CDE-F87AAC4FD253}"/>
              </a:ext>
            </a:extLst>
          </p:cNvPr>
          <p:cNvSpPr txBox="1"/>
          <p:nvPr/>
        </p:nvSpPr>
        <p:spPr>
          <a:xfrm>
            <a:off x="1899103" y="4523932"/>
            <a:ext cx="309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Patient/ Clinical Trial Investigator/ Pharmacy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3A2800-0101-0451-7697-0E963170A74F}"/>
              </a:ext>
            </a:extLst>
          </p:cNvPr>
          <p:cNvSpPr txBox="1"/>
          <p:nvPr/>
        </p:nvSpPr>
        <p:spPr>
          <a:xfrm>
            <a:off x="3981198" y="3612307"/>
            <a:ext cx="1517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Query, Medical Record, Trial ID/ Criteria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9DF46A-575E-5484-9FF4-C846F3225039}"/>
              </a:ext>
            </a:extLst>
          </p:cNvPr>
          <p:cNvSpPr txBox="1"/>
          <p:nvPr/>
        </p:nvSpPr>
        <p:spPr>
          <a:xfrm>
            <a:off x="4000337" y="4108370"/>
            <a:ext cx="1517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Match Score, Recommended trial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A7E3BAA-D4F7-C0EA-6E25-4BAD600E121C}"/>
              </a:ext>
            </a:extLst>
          </p:cNvPr>
          <p:cNvSpPr txBox="1"/>
          <p:nvPr/>
        </p:nvSpPr>
        <p:spPr>
          <a:xfrm>
            <a:off x="3884961" y="1072746"/>
            <a:ext cx="616204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Specialized AI Agents Working in Harmony</a:t>
            </a: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639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5F4EF-A202-7643-598A-14801C57D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50C1A6-7B72-BE98-122F-941A45067AF6}"/>
              </a:ext>
            </a:extLst>
          </p:cNvPr>
          <p:cNvSpPr/>
          <p:nvPr/>
        </p:nvSpPr>
        <p:spPr>
          <a:xfrm>
            <a:off x="0" y="22983"/>
            <a:ext cx="12192000" cy="7999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Agentic Flow </a:t>
            </a:r>
            <a:endParaRPr lang="en-IN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5EDC33-1891-3830-A50F-6B7FB5484B3A}"/>
              </a:ext>
            </a:extLst>
          </p:cNvPr>
          <p:cNvSpPr txBox="1"/>
          <p:nvPr/>
        </p:nvSpPr>
        <p:spPr>
          <a:xfrm>
            <a:off x="3014980" y="1059934"/>
            <a:ext cx="616204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1600" b="1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Modular, Orchestrated, and Built for Scale</a:t>
            </a:r>
            <a:endParaRPr lang="en-US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6E305A-30AA-5000-B400-1CB28796BE8B}"/>
              </a:ext>
            </a:extLst>
          </p:cNvPr>
          <p:cNvSpPr txBox="1"/>
          <p:nvPr/>
        </p:nvSpPr>
        <p:spPr>
          <a:xfrm>
            <a:off x="4015740" y="1524119"/>
            <a:ext cx="80645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🧑‍⚖️ Master Agent receives plain-text instruction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→ e.g., “Can this patient be enrolled in the clinical trial? If not, suggest alternatives.”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 startAt="2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📄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ReadText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Agent is triggered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→ Parses the attached medical record and extracts structured clinical data (age, diagnosis, vitals, etc.)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 startAt="3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📊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MatchScore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Agent is called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→ Compares extracted data to the trial’s eligibility criteria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→ Returns match score with reasons for inclusion/exclusion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 startAt="4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❌ If the match score is low…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→ Master Agent triggers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SearchTrials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Agent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 startAt="5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🏥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SearchTrials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Agent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→ Finds nearby trials based on hospital/location/disease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→ Returns a list of alternate trials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 startAt="6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🔁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MatchScore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Agent is invoked again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→ Evaluates each alternate trial against the same patient data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→ Scores all alternatives</a:t>
            </a:r>
          </a:p>
          <a:p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AutoNum type="arabicPeriod" startAt="7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🧠 Master Agent compiles final response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→ Includes eligibility decision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→ Suggests alternate trials with match scores and explanations</a:t>
            </a:r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05467D-CF71-74EB-3E96-1BBFE068B3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416" t="18955" r="44334"/>
          <a:stretch>
            <a:fillRect/>
          </a:stretch>
        </p:blipFill>
        <p:spPr>
          <a:xfrm>
            <a:off x="365760" y="1479768"/>
            <a:ext cx="3566160" cy="518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6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02AB1-4EA3-6B8F-ACCB-5460E0E8B6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53D1D0-2F30-7FAF-2389-A9F1F9EF1BA1}"/>
              </a:ext>
            </a:extLst>
          </p:cNvPr>
          <p:cNvSpPr/>
          <p:nvPr/>
        </p:nvSpPr>
        <p:spPr>
          <a:xfrm>
            <a:off x="0" y="22983"/>
            <a:ext cx="12192000" cy="7999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Illustration (1/2)</a:t>
            </a:r>
            <a:endParaRPr lang="en-IN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D8C1D8-6C00-FB93-6276-3CF4BA97B0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07" y="1046547"/>
            <a:ext cx="8909974" cy="3364541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0216AF-1474-46AC-620F-F23923A61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9039" y="3788913"/>
            <a:ext cx="8136054" cy="2923384"/>
          </a:xfrm>
          <a:prstGeom prst="rect">
            <a:avLst/>
          </a:prstGeom>
          <a:ln>
            <a:solidFill>
              <a:schemeClr val="accent6">
                <a:lumMod val="7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E2E9F1-9CEF-EF8F-6EC3-F056EFA62FDF}"/>
              </a:ext>
            </a:extLst>
          </p:cNvPr>
          <p:cNvSpPr txBox="1"/>
          <p:nvPr/>
        </p:nvSpPr>
        <p:spPr>
          <a:xfrm>
            <a:off x="9326881" y="1402067"/>
            <a:ext cx="208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User Query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F27810-A66D-8061-FC7F-A5FBBFB0836A}"/>
              </a:ext>
            </a:extLst>
          </p:cNvPr>
          <p:cNvSpPr txBox="1"/>
          <p:nvPr/>
        </p:nvSpPr>
        <p:spPr>
          <a:xfrm>
            <a:off x="1991361" y="5923267"/>
            <a:ext cx="208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Agent Output</a:t>
            </a:r>
          </a:p>
        </p:txBody>
      </p:sp>
    </p:spTree>
    <p:extLst>
      <p:ext uri="{BB962C8B-B14F-4D97-AF65-F5344CB8AC3E}">
        <p14:creationId xmlns:p14="http://schemas.microsoft.com/office/powerpoint/2010/main" val="1378921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780A2-8B6F-7276-D603-30115C504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CC7434-04C6-DFCB-683A-CCD0CEC67DF3}"/>
              </a:ext>
            </a:extLst>
          </p:cNvPr>
          <p:cNvSpPr/>
          <p:nvPr/>
        </p:nvSpPr>
        <p:spPr>
          <a:xfrm>
            <a:off x="0" y="22983"/>
            <a:ext cx="12192000" cy="7999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Illustration (2/2)</a:t>
            </a:r>
            <a:endParaRPr lang="en-IN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CF71EA-F920-475C-423E-0FB582E6A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46" y="1382677"/>
            <a:ext cx="2311299" cy="16469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EEA84E-F660-90ED-5C87-312436F29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946" y="1382678"/>
            <a:ext cx="2184760" cy="1646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E59B9B-84FA-9AE4-27DB-441BC40F8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1706" y="1423553"/>
            <a:ext cx="2311300" cy="16283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25DE44-D845-F7D1-C5D5-1A2A5AE2C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3007" y="1382677"/>
            <a:ext cx="2050212" cy="16792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3739B01-A841-6A27-34D4-BDF6753505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3776" y="4547528"/>
            <a:ext cx="2168673" cy="150435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70E1C50-B043-BFD4-5992-73A571E2A0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50991" y="2087507"/>
            <a:ext cx="2788905" cy="337811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0AF9B9B-C1CA-FBA0-37D9-794C9E77954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7043" y="4547528"/>
            <a:ext cx="2184759" cy="147889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657C07E-18C3-1893-2D90-0B0383474D3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88222" y="4547528"/>
            <a:ext cx="2096365" cy="1478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1F8FA66-7B2F-37B8-888D-0A5D934314F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4949" y="4532939"/>
            <a:ext cx="2311299" cy="1493488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C154A3E-F3B1-C816-DD75-549DF67507B4}"/>
              </a:ext>
            </a:extLst>
          </p:cNvPr>
          <p:cNvCxnSpPr/>
          <p:nvPr/>
        </p:nvCxnSpPr>
        <p:spPr>
          <a:xfrm>
            <a:off x="477520" y="3281680"/>
            <a:ext cx="8645699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4C2C661-7080-AE33-1E57-385F9FA2AE06}"/>
              </a:ext>
            </a:extLst>
          </p:cNvPr>
          <p:cNvCxnSpPr/>
          <p:nvPr/>
        </p:nvCxnSpPr>
        <p:spPr>
          <a:xfrm flipH="1">
            <a:off x="457200" y="4348480"/>
            <a:ext cx="8666019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0AE3BAC-9887-7EC9-3FFC-F668EA48D655}"/>
              </a:ext>
            </a:extLst>
          </p:cNvPr>
          <p:cNvSpPr txBox="1"/>
          <p:nvPr/>
        </p:nvSpPr>
        <p:spPr>
          <a:xfrm>
            <a:off x="1757680" y="3576320"/>
            <a:ext cx="711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Agents working together to build collaborative intelligence</a:t>
            </a:r>
          </a:p>
        </p:txBody>
      </p:sp>
    </p:spTree>
    <p:extLst>
      <p:ext uri="{BB962C8B-B14F-4D97-AF65-F5344CB8AC3E}">
        <p14:creationId xmlns:p14="http://schemas.microsoft.com/office/powerpoint/2010/main" val="2355356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A5D35-DE82-BDE0-A565-ECBC8D696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C68E57-FEB7-7EDA-D76F-1A97936B7950}"/>
              </a:ext>
            </a:extLst>
          </p:cNvPr>
          <p:cNvSpPr/>
          <p:nvPr/>
        </p:nvSpPr>
        <p:spPr>
          <a:xfrm>
            <a:off x="0" y="22983"/>
            <a:ext cx="12192000" cy="7999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Future Scope</a:t>
            </a:r>
            <a:endParaRPr lang="en-IN" sz="28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C3C9EDA-6335-A2C4-8D14-84193C4DEB47}"/>
              </a:ext>
            </a:extLst>
          </p:cNvPr>
          <p:cNvSpPr txBox="1"/>
          <p:nvPr/>
        </p:nvSpPr>
        <p:spPr>
          <a:xfrm>
            <a:off x="721360" y="1079595"/>
            <a:ext cx="7040880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Multilingual Patient Support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Translate trial summaries &amp; recommendations into regional languages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Make clinical trials more accessible to underserved populations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Expand to Other Medical Domains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Adapt agents for cardiology, neurology, rare diseases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Easily extend trial-matching logic with domain-specific ontologies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EHR &amp; Hospital Integration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Integrate with Electronic Health Records (EHRs)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 auto-triggered agent workflows during patient visits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Continuous Agent Learning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Feedback loop from clinician acceptance &amp; patient outcomes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Improve match accuracy and personalization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 More Specialized Agents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Explanation Agent for patient-friendly summaries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Privacy Agent for consent-aware data sharing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Global Trial Registry Integration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Connect with WHO, NIH, and private sponsor APIs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Expand trial discovery across regions and continents</a:t>
            </a:r>
          </a:p>
        </p:txBody>
      </p:sp>
    </p:spTree>
    <p:extLst>
      <p:ext uri="{BB962C8B-B14F-4D97-AF65-F5344CB8AC3E}">
        <p14:creationId xmlns:p14="http://schemas.microsoft.com/office/powerpoint/2010/main" val="3391296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670</Words>
  <Application>Microsoft Office PowerPoint</Application>
  <PresentationFormat>Widescreen</PresentationFormat>
  <Paragraphs>130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굴림</vt:lpstr>
      <vt:lpstr>Aptos</vt:lpstr>
      <vt:lpstr>Aptos Display</vt:lpstr>
      <vt:lpstr>Arial</vt:lpstr>
      <vt:lpstr>Calibri</vt:lpstr>
      <vt:lpstr>Frutiger LT Pro 55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Ritesh Kumar</dc:creator>
  <cp:lastModifiedBy>Ritesh Kumar</cp:lastModifiedBy>
  <cp:revision>2</cp:revision>
  <dcterms:created xsi:type="dcterms:W3CDTF">2025-07-14T00:58:52Z</dcterms:created>
  <dcterms:modified xsi:type="dcterms:W3CDTF">2025-07-14T04:39:34Z</dcterms:modified>
</cp:coreProperties>
</file>

<file path=docProps/thumbnail.jpeg>
</file>